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62" r:id="rId6"/>
    <p:sldId id="302" r:id="rId7"/>
    <p:sldId id="264" r:id="rId8"/>
    <p:sldId id="266" r:id="rId9"/>
    <p:sldId id="268" r:id="rId10"/>
    <p:sldId id="269" r:id="rId11"/>
    <p:sldId id="292" r:id="rId12"/>
    <p:sldId id="297" r:id="rId13"/>
    <p:sldId id="293" r:id="rId14"/>
    <p:sldId id="301" r:id="rId15"/>
    <p:sldId id="271" r:id="rId16"/>
    <p:sldId id="286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>
      <p:cViewPr varScale="1">
        <p:scale>
          <a:sx n="141" d="100"/>
          <a:sy n="141" d="100"/>
        </p:scale>
        <p:origin x="800" y="176"/>
      </p:cViewPr>
      <p:guideLst>
        <p:guide orient="horz" pos="1650"/>
        <p:guide pos="27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87F20-CCB2-4F7F-995B-01D1293F39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E7360-772B-49C7-9ABF-E15C3338F9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回顾一年来的工作，在领导的支持和同事的帮助配合下，比较圆满地完成了自己所承担的各项工作任务，在思想上、学习上、工作上取得了一定的进步，接下来具体分享一下我的工作任务。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主要给图书做的一些服务类工作，</a:t>
            </a:r>
            <a:r>
              <a:rPr lang="en-US" altLang="zh-CN"/>
              <a:t>9</a:t>
            </a:r>
            <a:r>
              <a:rPr lang="zh-CN" altLang="en-US"/>
              <a:t>本图书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下面来看一下 我其中制作的一些效果图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课程视频的更新 指尖头条的开发维护 </a:t>
            </a:r>
            <a:r>
              <a:rPr lang="en-US" altLang="zh-CN"/>
              <a:t>2018</a:t>
            </a:r>
            <a:r>
              <a:rPr lang="zh-CN" altLang="en-US"/>
              <a:t>年</a:t>
            </a:r>
            <a:r>
              <a:rPr lang="zh-CN" altLang="en-US"/>
              <a:t>东城区科学运动会发布笔记任务和大赛详情  数据的统计 以及网站日常的维护工作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喜马拉雅 </a:t>
            </a:r>
            <a:r>
              <a:rPr lang="en-US" altLang="zh-CN"/>
              <a:t>12</a:t>
            </a:r>
            <a:r>
              <a:rPr lang="zh-CN" altLang="en-US"/>
              <a:t>月 </a:t>
            </a:r>
            <a:r>
              <a:rPr lang="en-US" altLang="zh-CN"/>
              <a:t>3</a:t>
            </a:r>
            <a:r>
              <a:rPr lang="zh-CN" altLang="en-US"/>
              <a:t>号 的活动  又到一年入学时，和 历史的个性：江湖 他们俩参加的了活动 预热期和正式期的数据如图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E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1902"/>
            <a:ext cx="9154525" cy="47815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794083"/>
            <a:ext cx="9154524" cy="2944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emf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" y="406310"/>
            <a:ext cx="5764919" cy="40210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26" y="4071523"/>
            <a:ext cx="2156238" cy="680562"/>
          </a:xfrm>
          <a:prstGeom prst="rect">
            <a:avLst/>
          </a:prstGeom>
          <a:effectLst>
            <a:outerShdw blurRad="266700" dist="76200" dir="5400000" sx="99000" sy="99000" algn="t" rotWithShape="0">
              <a:prstClr val="black">
                <a:alpha val="29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15" y="1447799"/>
            <a:ext cx="1493075" cy="3175878"/>
          </a:xfrm>
          <a:prstGeom prst="rect">
            <a:avLst/>
          </a:prstGeom>
          <a:effectLst>
            <a:outerShdw blurRad="165100" dist="63500" dir="5400000" sx="101000" sy="101000" algn="t" rotWithShape="0">
              <a:prstClr val="black">
                <a:alpha val="29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6007586" y="1245934"/>
            <a:ext cx="2703788" cy="1414550"/>
            <a:chOff x="6007586" y="1245934"/>
            <a:chExt cx="2703788" cy="1414550"/>
          </a:xfrm>
        </p:grpSpPr>
        <p:sp>
          <p:nvSpPr>
            <p:cNvPr id="17" name="文本框 16"/>
            <p:cNvSpPr txBox="1"/>
            <p:nvPr/>
          </p:nvSpPr>
          <p:spPr>
            <a:xfrm>
              <a:off x="6007586" y="1245934"/>
              <a:ext cx="309880" cy="598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endParaRPr lang="zh-CN" altLang="en-US" sz="33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013894" y="1553679"/>
              <a:ext cx="2697480" cy="110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2018</a:t>
              </a:r>
              <a:r>
                <a:rPr lang="zh-CN" altLang="en-US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工作总结</a:t>
              </a:r>
              <a:endParaRPr lang="zh-CN" altLang="en-US" sz="330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  <a:p>
              <a:pPr defTabSz="685800"/>
              <a:endParaRPr lang="zh-CN" altLang="en-US" sz="330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6144492" y="2441852"/>
            <a:ext cx="108000" cy="108000"/>
          </a:xfrm>
          <a:prstGeom prst="ellipse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08238" y="2441852"/>
            <a:ext cx="108000" cy="108000"/>
          </a:xfrm>
          <a:prstGeom prst="ellipse">
            <a:avLst/>
          </a:prstGeom>
          <a:solidFill>
            <a:srgbClr val="FF7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471984" y="2441852"/>
            <a:ext cx="108000" cy="108000"/>
          </a:xfrm>
          <a:prstGeom prst="ellipse">
            <a:avLst/>
          </a:prstGeom>
          <a:solidFill>
            <a:srgbClr val="FFA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635730" y="2441852"/>
            <a:ext cx="108000" cy="108000"/>
          </a:xfrm>
          <a:prstGeom prst="ellipse">
            <a:avLst/>
          </a:prstGeom>
          <a:solidFill>
            <a:srgbClr val="FFC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79958" y="2380528"/>
            <a:ext cx="2096397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altLang="zh-CN" sz="900" dirty="0">
                <a:solidFill>
                  <a:srgbClr val="D1662B"/>
                </a:solidFill>
                <a:latin typeface="Calibri Light" panose="020F0302020204030204"/>
                <a:ea typeface="Adobe Gothic Std B" panose="020B0800000000000000" pitchFamily="34" charset="-128"/>
              </a:rPr>
              <a:t>Make Magic Media</a:t>
            </a:r>
            <a:endParaRPr lang="en-US" altLang="zh-CN" sz="900" dirty="0">
              <a:solidFill>
                <a:srgbClr val="D1662B"/>
              </a:solidFill>
              <a:latin typeface="Calibri Light" panose="020F0302020204030204"/>
              <a:ea typeface="Adobe Gothic Std B" panose="020B08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81240" y="2135505"/>
            <a:ext cx="12426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1"/>
              <a:t>网络出版中心</a:t>
            </a:r>
            <a:r>
              <a:rPr lang="en-US" altLang="zh-CN" sz="1000" b="1"/>
              <a:t>-</a:t>
            </a:r>
            <a:r>
              <a:rPr lang="zh-CN" altLang="en-US" sz="1000" b="1"/>
              <a:t>黄勃</a:t>
            </a:r>
            <a:endParaRPr lang="zh-CN" altLang="en-US" sz="1000" b="1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4254500" cy="520951"/>
            <a:chOff x="3070882" y="2280410"/>
            <a:chExt cx="4254500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3649367" y="2404235"/>
              <a:ext cx="3676015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喜马拉雅付费课程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QQ截图201812171626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101090"/>
            <a:ext cx="4005580" cy="3543300"/>
          </a:xfrm>
          <a:prstGeom prst="rect">
            <a:avLst/>
          </a:prstGeom>
        </p:spPr>
      </p:pic>
      <p:pic>
        <p:nvPicPr>
          <p:cNvPr id="4" name="图片 3" descr="QQ截图201812171626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1101090"/>
            <a:ext cx="3993515" cy="352425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4254500" cy="520951"/>
            <a:chOff x="3070882" y="2280410"/>
            <a:chExt cx="4254500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3649367" y="2404235"/>
              <a:ext cx="3676015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喜马拉雅付费课程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13"/>
          <p:cNvSpPr txBox="1"/>
          <p:nvPr/>
        </p:nvSpPr>
        <p:spPr bwMode="auto">
          <a:xfrm>
            <a:off x="2259330" y="2508250"/>
            <a:ext cx="14046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梁启超传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【上部】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69330" y="895147"/>
            <a:ext cx="1557910" cy="1247440"/>
            <a:chOff x="2001233" y="935290"/>
            <a:chExt cx="1557910" cy="1247440"/>
          </a:xfrm>
        </p:grpSpPr>
        <p:sp>
          <p:nvSpPr>
            <p:cNvPr id="14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39325" y="935290"/>
              <a:ext cx="1150490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播放量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2806</a:t>
              </a:r>
              <a:endParaRPr lang="en-US" altLang="zh-CN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08321" y="1904503"/>
            <a:ext cx="1542415" cy="1603839"/>
            <a:chOff x="3331334" y="1923691"/>
            <a:chExt cx="1542415" cy="1603839"/>
          </a:xfrm>
        </p:grpSpPr>
        <p:sp>
          <p:nvSpPr>
            <p:cNvPr id="17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95874" y="2559326"/>
              <a:ext cx="777875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完播率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52.32%</a:t>
              </a:r>
              <a:endParaRPr lang="en-US" altLang="zh-CN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0887" y="1926550"/>
            <a:ext cx="1434327" cy="1559746"/>
            <a:chOff x="803900" y="1945738"/>
            <a:chExt cx="1434327" cy="1559746"/>
          </a:xfrm>
        </p:grpSpPr>
        <p:sp>
          <p:nvSpPr>
            <p:cNvPr id="20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3900" y="2494326"/>
              <a:ext cx="666714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订阅数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168</a:t>
              </a:r>
              <a:endParaRPr lang="en-US" altLang="zh-CN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63523" y="3249303"/>
            <a:ext cx="1596491" cy="1238250"/>
            <a:chOff x="1986536" y="3268491"/>
            <a:chExt cx="1596491" cy="1238250"/>
          </a:xfrm>
        </p:grpSpPr>
        <p:sp>
          <p:nvSpPr>
            <p:cNvPr id="23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022096" y="4031126"/>
              <a:ext cx="1524635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收听时间段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22900" y="75628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本专辑为会员收听，获得月分成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90" y="1497330"/>
            <a:ext cx="4029710" cy="30238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10200" y="1189355"/>
            <a:ext cx="340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剪辑</a:t>
            </a:r>
            <a:r>
              <a:rPr lang="en-US" altLang="zh-CN"/>
              <a:t>98</a:t>
            </a:r>
            <a:r>
              <a:rPr lang="zh-CN" altLang="en-US"/>
              <a:t>个，</a:t>
            </a:r>
            <a:r>
              <a:rPr lang="zh-CN" altLang="en-US">
                <a:sym typeface="+mn-ea"/>
              </a:rPr>
              <a:t>预计</a:t>
            </a:r>
            <a:r>
              <a:rPr lang="zh-CN" altLang="en-US"/>
              <a:t>一月份完结专辑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077210" cy="547354"/>
            <a:chOff x="3114913" y="1639630"/>
            <a:chExt cx="3077210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648948" y="1825050"/>
              <a:ext cx="2543175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自媒体推广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93825" y="1071509"/>
            <a:ext cx="621338" cy="621338"/>
            <a:chOff x="1661309" y="1098045"/>
            <a:chExt cx="621338" cy="621338"/>
          </a:xfrm>
        </p:grpSpPr>
        <p:sp>
          <p:nvSpPr>
            <p:cNvPr id="11" name="椭圆 1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1662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35838" y="1063796"/>
            <a:ext cx="621338" cy="621338"/>
            <a:chOff x="1661309" y="1098045"/>
            <a:chExt cx="621338" cy="621338"/>
          </a:xfrm>
        </p:grpSpPr>
        <p:sp>
          <p:nvSpPr>
            <p:cNvPr id="14" name="椭圆 1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F7D1A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78059" y="1771326"/>
            <a:ext cx="2252870" cy="2438521"/>
            <a:chOff x="943767" y="1668256"/>
            <a:chExt cx="2252870" cy="2438521"/>
          </a:xfrm>
        </p:grpSpPr>
        <p:grpSp>
          <p:nvGrpSpPr>
            <p:cNvPr id="20" name="组合 19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D166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1354564" y="1842579"/>
                <a:ext cx="1562735" cy="1098550"/>
                <a:chOff x="1354564" y="1835237"/>
                <a:chExt cx="1562735" cy="1098550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402890" y="1835237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85800"/>
                  <a:r>
                    <a:rPr lang="zh-CN" altLang="en-US" sz="1400" b="1" spc="100" dirty="0" smtClean="0">
                      <a:solidFill>
                        <a:prstClr val="white"/>
                      </a:solidFill>
                      <a:latin typeface="Arial" panose="020B0604020202090204" pitchFamily="34" charset="0"/>
                      <a:ea typeface="微软雅黑" panose="020B0503020204020204" pitchFamily="34" charset="-122"/>
                      <a:cs typeface="Arial" panose="020B0604020202090204" pitchFamily="34" charset="0"/>
                    </a:rPr>
                    <a:t>今日头条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90204" pitchFamily="34" charset="0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25" name="矩形 1"/>
                <p:cNvSpPr>
                  <a:spLocks noChangeArrowheads="1"/>
                </p:cNvSpPr>
                <p:nvPr/>
              </p:nvSpPr>
              <p:spPr bwMode="auto">
                <a:xfrm>
                  <a:off x="1354564" y="2380702"/>
                  <a:ext cx="1562735" cy="5530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总阅读量：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万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+</a:t>
                  </a:r>
                  <a:endPara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推文：每周至少一篇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745" y="3311494"/>
              <a:ext cx="491720" cy="474861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5166732" y="1771326"/>
            <a:ext cx="2252870" cy="2438521"/>
            <a:chOff x="3447884" y="1668256"/>
            <a:chExt cx="2252870" cy="2438521"/>
          </a:xfrm>
        </p:grpSpPr>
        <p:grpSp>
          <p:nvGrpSpPr>
            <p:cNvPr id="27" name="组合 26"/>
            <p:cNvGrpSpPr/>
            <p:nvPr/>
          </p:nvGrpSpPr>
          <p:grpSpPr>
            <a:xfrm>
              <a:off x="3447884" y="1668256"/>
              <a:ext cx="2252870" cy="2438521"/>
              <a:chOff x="3447884" y="1668256"/>
              <a:chExt cx="2252870" cy="243852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447884" y="1668256"/>
                <a:ext cx="2252870" cy="2438521"/>
              </a:xfrm>
              <a:prstGeom prst="rect">
                <a:avLst/>
              </a:prstGeom>
              <a:solidFill>
                <a:srgbClr val="FF7D1A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3949595" y="1829920"/>
                <a:ext cx="1648196" cy="1111250"/>
                <a:chOff x="3949595" y="1900870"/>
                <a:chExt cx="1648196" cy="1111250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3949595" y="1900870"/>
                  <a:ext cx="13907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85800"/>
                  <a:r>
                    <a:rPr lang="zh-CN" altLang="en-US" sz="1400" b="1" spc="100" dirty="0" smtClean="0">
                      <a:solidFill>
                        <a:prstClr val="white"/>
                      </a:solidFill>
                      <a:latin typeface="Arial" panose="020B0604020202090204" pitchFamily="34" charset="0"/>
                      <a:ea typeface="微软雅黑" panose="020B0503020204020204" pitchFamily="34" charset="-122"/>
                      <a:cs typeface="Arial" panose="020B0604020202090204" pitchFamily="34" charset="0"/>
                    </a:rPr>
                    <a:t>百家号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90204" pitchFamily="34" charset="0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32" name="矩形 1"/>
                <p:cNvSpPr>
                  <a:spLocks noChangeArrowheads="1"/>
                </p:cNvSpPr>
                <p:nvPr/>
              </p:nvSpPr>
              <p:spPr bwMode="auto">
                <a:xfrm>
                  <a:off x="3949966" y="2459035"/>
                  <a:ext cx="1647825" cy="5530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总阅读量：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10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万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+</a:t>
                  </a:r>
                  <a:endPara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推文：每周至少一篇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865" y="3311494"/>
              <a:ext cx="476083" cy="4626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6313" y="1318065"/>
            <a:ext cx="2509135" cy="2509135"/>
            <a:chOff x="675976" y="1235930"/>
            <a:chExt cx="2509135" cy="2509135"/>
          </a:xfrm>
        </p:grpSpPr>
        <p:sp>
          <p:nvSpPr>
            <p:cNvPr id="9" name="等腰三角形 8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12" name="任意多边形 11"/>
          <p:cNvSpPr/>
          <p:nvPr/>
        </p:nvSpPr>
        <p:spPr>
          <a:xfrm>
            <a:off x="2188553" y="1570326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FF7D1A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喜马拉雅付费专辑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2188553" y="2238530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FF7D1A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指尖探索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科学网站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188553" y="2906734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FF7D1A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自媒体推广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055745" y="1377950"/>
            <a:ext cx="4631690" cy="237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喜马拉雅销售的数据，我们前期推送的专辑分类为亲子频道，都是一些干货类课程，后面两个专辑上架的为历史类，因为换了专辑的分类，推广的力度不是很大，导致销量不是很好。明年希望可以找到新的突破点，增加销量。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指尖探索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科学网站就是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按照领导安排做好本职工作。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在今后的工作中，我会继续努力，做好个人工作计划，不断学习和实践，将我的工作能力提高到一个新的档次。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9995" y="303014"/>
            <a:ext cx="3551555" cy="623024"/>
            <a:chOff x="3205436" y="3457030"/>
            <a:chExt cx="3551555" cy="62302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0398995">
              <a:off x="3205436" y="3457030"/>
              <a:ext cx="484575" cy="623024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649301" y="3626575"/>
              <a:ext cx="3107690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p>
              <a:pPr algn="just" defTabSz="685800">
                <a:lnSpc>
                  <a:spcPts val="1500"/>
                </a:lnSpc>
                <a:defRPr/>
              </a:pPr>
              <a:r>
                <a:rPr 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年规划以及建议</a:t>
              </a:r>
              <a:endParaRPr lang="zh-CN" altLang="en-US" sz="14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" y="406310"/>
            <a:ext cx="5764919" cy="40210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26" y="4071523"/>
            <a:ext cx="2156238" cy="680562"/>
          </a:xfrm>
          <a:prstGeom prst="rect">
            <a:avLst/>
          </a:prstGeom>
          <a:effectLst>
            <a:outerShdw blurRad="266700" dist="76200" dir="5400000" sx="99000" sy="99000" algn="t" rotWithShape="0">
              <a:prstClr val="black">
                <a:alpha val="29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15" y="1447799"/>
            <a:ext cx="1493075" cy="3175878"/>
          </a:xfrm>
          <a:prstGeom prst="rect">
            <a:avLst/>
          </a:prstGeom>
          <a:effectLst>
            <a:outerShdw blurRad="165100" dist="63500" dir="5400000" sx="101000" sy="101000" algn="t" rotWithShape="0">
              <a:prstClr val="black">
                <a:alpha val="29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6007585" y="1245934"/>
            <a:ext cx="2818687" cy="1142770"/>
            <a:chOff x="6007585" y="1245934"/>
            <a:chExt cx="2818687" cy="1142770"/>
          </a:xfrm>
        </p:grpSpPr>
        <p:sp>
          <p:nvSpPr>
            <p:cNvPr id="17" name="文本框 16"/>
            <p:cNvSpPr txBox="1"/>
            <p:nvPr/>
          </p:nvSpPr>
          <p:spPr>
            <a:xfrm>
              <a:off x="6007585" y="1245934"/>
              <a:ext cx="281868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33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THANK YOU</a:t>
              </a:r>
              <a:endParaRPr lang="zh-CN" altLang="en-US" sz="33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925754" y="1789899"/>
              <a:ext cx="1021080" cy="598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谢谢</a:t>
              </a:r>
              <a:endParaRPr lang="zh-CN" altLang="en-US" sz="330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6144492" y="2441852"/>
            <a:ext cx="108000" cy="108000"/>
          </a:xfrm>
          <a:prstGeom prst="ellipse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08238" y="2441852"/>
            <a:ext cx="108000" cy="108000"/>
          </a:xfrm>
          <a:prstGeom prst="ellipse">
            <a:avLst/>
          </a:prstGeom>
          <a:solidFill>
            <a:srgbClr val="FF7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471984" y="2441852"/>
            <a:ext cx="108000" cy="108000"/>
          </a:xfrm>
          <a:prstGeom prst="ellipse">
            <a:avLst/>
          </a:prstGeom>
          <a:solidFill>
            <a:srgbClr val="FFA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635730" y="2441852"/>
            <a:ext cx="108000" cy="108000"/>
          </a:xfrm>
          <a:prstGeom prst="ellipse">
            <a:avLst/>
          </a:prstGeom>
          <a:solidFill>
            <a:srgbClr val="FFC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36803" y="2388783"/>
            <a:ext cx="2096397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/>
            <a:r>
              <a:rPr lang="en-US" altLang="zh-CN" sz="900" dirty="0">
                <a:solidFill>
                  <a:srgbClr val="D1662B"/>
                </a:solidFill>
                <a:latin typeface="Calibri Light" panose="020F0302020204030204"/>
                <a:ea typeface="Adobe Gothic Std B" panose="020B0800000000000000" pitchFamily="34" charset="-128"/>
                <a:sym typeface="+mn-ea"/>
              </a:rPr>
              <a:t>Make Magic Media</a:t>
            </a:r>
            <a:endParaRPr lang="zh-CN" altLang="en-US" sz="900" dirty="0">
              <a:solidFill>
                <a:srgbClr val="D1662B"/>
              </a:solidFill>
              <a:latin typeface="Calibri Light" panose="020F0302020204030204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58285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013282" y="3457030"/>
            <a:ext cx="3080385" cy="623024"/>
            <a:chOff x="3013282" y="3457030"/>
            <a:chExt cx="3080385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3648917" y="3626575"/>
              <a:ext cx="2444750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自媒体推广</a:t>
              </a:r>
              <a:endParaRPr lang="zh-CN" altLang="en-US" sz="14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87753" y="2280410"/>
            <a:ext cx="3446145" cy="520951"/>
            <a:chOff x="2987753" y="2280410"/>
            <a:chExt cx="344614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648788" y="2404235"/>
              <a:ext cx="2785110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指尖探索</a:t>
              </a: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科学网站</a:t>
              </a:r>
              <a:endParaRPr lang="zh-CN" altLang="en-US" sz="14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927761" y="2912885"/>
            <a:ext cx="3166110" cy="429279"/>
            <a:chOff x="2927761" y="2912885"/>
            <a:chExt cx="3166110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3649121" y="2984005"/>
              <a:ext cx="2444750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喜马拉雅付费课程</a:t>
              </a:r>
              <a:endParaRPr lang="zh-CN" altLang="en-US" sz="14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011008" y="1639630"/>
            <a:ext cx="2682875" cy="547354"/>
            <a:chOff x="3011008" y="1639630"/>
            <a:chExt cx="2682875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649183" y="1825050"/>
              <a:ext cx="2044700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图书类服务工作</a:t>
              </a:r>
              <a:endParaRPr lang="zh-CN" altLang="en-US" sz="14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512218" y="862632"/>
            <a:ext cx="495300" cy="748712"/>
            <a:chOff x="4195889" y="896685"/>
            <a:chExt cx="495300" cy="748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16" name="直接连接符 15"/>
                <p:cNvCxnSpPr>
                  <a:endCxn id="15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D16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椭圆 13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D1662B"/>
              </a:solidFill>
              <a:ln>
                <a:solidFill>
                  <a:srgbClr val="D166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195889" y="896685"/>
              <a:ext cx="4953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155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051451" y="1443297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16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185564" y="1551756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190115" y="1560830"/>
            <a:ext cx="2592070" cy="0"/>
          </a:xfrm>
          <a:prstGeom prst="line">
            <a:avLst/>
          </a:prstGeom>
          <a:ln w="158750" cap="rnd">
            <a:solidFill>
              <a:srgbClr val="D16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661203" y="1782549"/>
            <a:ext cx="391160" cy="746807"/>
            <a:chOff x="4251769" y="898590"/>
            <a:chExt cx="391160" cy="746807"/>
          </a:xfrm>
        </p:grpSpPr>
        <p:sp>
          <p:nvSpPr>
            <p:cNvPr id="21" name="文本框 20"/>
            <p:cNvSpPr txBox="1"/>
            <p:nvPr/>
          </p:nvSpPr>
          <p:spPr>
            <a:xfrm>
              <a:off x="4251769" y="898590"/>
              <a:ext cx="39116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86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26" name="直接连接符 25"/>
                <p:cNvCxnSpPr>
                  <a:endCxn id="25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FF7D1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椭圆 23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FF7D1A"/>
              </a:solidFill>
              <a:ln>
                <a:solidFill>
                  <a:srgbClr val="FF7D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5354320" y="2306320"/>
            <a:ext cx="133985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上传视频文件</a:t>
            </a:r>
            <a:endParaRPr lang="en-US" altLang="zh-CN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037671" y="230606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171784" y="241452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0" name="直接连接符 29"/>
          <p:cNvCxnSpPr>
            <a:stCxn id="29" idx="1"/>
          </p:cNvCxnSpPr>
          <p:nvPr/>
        </p:nvCxnSpPr>
        <p:spPr>
          <a:xfrm flipV="1">
            <a:off x="2261870" y="2427605"/>
            <a:ext cx="1664970" cy="5080"/>
          </a:xfrm>
          <a:prstGeom prst="line">
            <a:avLst/>
          </a:prstGeom>
          <a:ln w="158750" cap="rnd">
            <a:solidFill>
              <a:srgbClr val="FF7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3347907" y="3514410"/>
            <a:ext cx="391160" cy="760777"/>
            <a:chOff x="4248594" y="884620"/>
            <a:chExt cx="391160" cy="760777"/>
          </a:xfrm>
        </p:grpSpPr>
        <p:grpSp>
          <p:nvGrpSpPr>
            <p:cNvPr id="32" name="组合 3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37" name="直接连接符 36"/>
                <p:cNvCxnSpPr>
                  <a:endCxn id="36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D16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椭圆 34"/>
              <p:cNvSpPr/>
              <p:nvPr/>
            </p:nvSpPr>
            <p:spPr>
              <a:xfrm>
                <a:off x="4411625" y="1191649"/>
                <a:ext cx="54000" cy="54000"/>
              </a:xfrm>
              <a:prstGeom prst="ellipse">
                <a:avLst/>
              </a:prstGeom>
              <a:solidFill>
                <a:srgbClr val="D1662B"/>
              </a:solidFill>
              <a:ln>
                <a:solidFill>
                  <a:srgbClr val="D166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4248594" y="884620"/>
              <a:ext cx="39116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77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2033239" y="405131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16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167352" y="4159084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2185670" y="4175760"/>
            <a:ext cx="1368425" cy="0"/>
          </a:xfrm>
          <a:prstGeom prst="line">
            <a:avLst/>
          </a:prstGeom>
          <a:ln w="158750" cap="rnd">
            <a:solidFill>
              <a:srgbClr val="D16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372100" y="1430655"/>
            <a:ext cx="137541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剪辑音频文件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372104" y="4029774"/>
            <a:ext cx="975897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生成二维码</a:t>
            </a:r>
            <a:endParaRPr lang="en-US" altLang="zh-CN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60876" y="281884"/>
            <a:ext cx="3104515" cy="547354"/>
            <a:chOff x="3114913" y="1639630"/>
            <a:chExt cx="3104515" cy="547354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3648948" y="1825050"/>
              <a:ext cx="2570480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图书类服务工作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051641" y="3132199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98784" y="254152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32025" y="3261995"/>
            <a:ext cx="1080135" cy="0"/>
          </a:xfrm>
          <a:prstGeom prst="line">
            <a:avLst/>
          </a:prstGeom>
          <a:ln w="158750" cap="rnd">
            <a:solidFill>
              <a:srgbClr val="FF7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122723" y="2620114"/>
            <a:ext cx="391160" cy="746807"/>
            <a:chOff x="4247959" y="898590"/>
            <a:chExt cx="391160" cy="746807"/>
          </a:xfrm>
        </p:grpSpPr>
        <p:sp>
          <p:nvSpPr>
            <p:cNvPr id="52" name="文本框 51"/>
            <p:cNvSpPr txBox="1"/>
            <p:nvPr/>
          </p:nvSpPr>
          <p:spPr>
            <a:xfrm>
              <a:off x="4247959" y="898590"/>
              <a:ext cx="39116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59" name="直接连接符 58"/>
                <p:cNvCxnSpPr>
                  <a:endCxn id="58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FF7D1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椭圆 59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FF7D1A"/>
              </a:solidFill>
              <a:ln>
                <a:solidFill>
                  <a:srgbClr val="FF7D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61" name="矩形 60"/>
          <p:cNvSpPr/>
          <p:nvPr/>
        </p:nvSpPr>
        <p:spPr>
          <a:xfrm>
            <a:off x="5372100" y="3121025"/>
            <a:ext cx="113411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制作网站页面</a:t>
            </a:r>
            <a:endParaRPr lang="en-US" altLang="zh-CN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27" grpId="0"/>
      <p:bldP spid="28" grpId="0" bldLvl="0" animBg="1"/>
      <p:bldP spid="29" grpId="0" bldLvl="0" animBg="1"/>
      <p:bldP spid="38" grpId="0" bldLvl="0" animBg="1"/>
      <p:bldP spid="39" grpId="0" bldLvl="0" animBg="1"/>
      <p:bldP spid="50" grpId="0"/>
      <p:bldP spid="51" grpId="0"/>
      <p:bldP spid="3" grpId="0" bldLvl="0" animBg="1"/>
      <p:bldP spid="4" grpId="0" bldLvl="0" animBg="1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260876" y="281884"/>
            <a:ext cx="3104515" cy="547354"/>
            <a:chOff x="3114913" y="1639630"/>
            <a:chExt cx="3104515" cy="547354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3648948" y="1825050"/>
              <a:ext cx="2570480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图书类服务工作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47725"/>
          <a:stretch>
            <a:fillRect/>
          </a:stretch>
        </p:blipFill>
        <p:spPr>
          <a:xfrm>
            <a:off x="1261110" y="891540"/>
            <a:ext cx="1780540" cy="1656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320" y="1486535"/>
            <a:ext cx="1632585" cy="2905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855" y="467360"/>
            <a:ext cx="1692275" cy="30118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625" y="1636395"/>
            <a:ext cx="1647190" cy="293052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rcRect b="33348"/>
          <a:stretch>
            <a:fillRect/>
          </a:stretch>
        </p:blipFill>
        <p:spPr>
          <a:xfrm>
            <a:off x="881380" y="2950210"/>
            <a:ext cx="1793240" cy="1397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282315" cy="547354"/>
            <a:chOff x="3114913" y="1639630"/>
            <a:chExt cx="328231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648948" y="1825050"/>
              <a:ext cx="2748280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维护指尖探索</a:t>
              </a: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科学网站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2689860" y="1110615"/>
            <a:ext cx="1673225" cy="1554480"/>
          </a:xfrm>
          <a:prstGeom prst="rect">
            <a:avLst/>
          </a:prstGeom>
          <a:solidFill>
            <a:srgbClr val="FF7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4552" y="1110852"/>
            <a:ext cx="1673453" cy="1554163"/>
            <a:chOff x="221082" y="1054099"/>
            <a:chExt cx="1673453" cy="1554163"/>
          </a:xfrm>
        </p:grpSpPr>
        <p:sp>
          <p:nvSpPr>
            <p:cNvPr id="17" name="矩形 16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1422" y="2147569"/>
              <a:ext cx="1327150" cy="26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课程视频更新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75467" y="2201391"/>
            <a:ext cx="1144655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指尖头条开发维护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61415" y="1483995"/>
            <a:ext cx="914400" cy="6261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3500000">
            <a:off x="1471295" y="1695450"/>
            <a:ext cx="220980" cy="203200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icon-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80" y="1353185"/>
            <a:ext cx="887730" cy="88773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792095"/>
            <a:ext cx="3578860" cy="189484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750570"/>
            <a:ext cx="3855085" cy="1855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280" y="3272155"/>
            <a:ext cx="4296410" cy="9347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85790" y="4349750"/>
            <a:ext cx="24345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b="1"/>
              <a:t>2018</a:t>
            </a:r>
            <a:r>
              <a:rPr lang="zh-CN" altLang="en-US" sz="1600" b="1"/>
              <a:t>年东城区科学运动会</a:t>
            </a:r>
            <a:endParaRPr lang="zh-CN" alt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004820" cy="547354"/>
            <a:chOff x="3114913" y="1639630"/>
            <a:chExt cx="3004820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648948" y="1825050"/>
              <a:ext cx="2470785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喜马拉雅付费课程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74087" y="1134322"/>
            <a:ext cx="1870030" cy="3020977"/>
            <a:chOff x="1137785" y="950456"/>
            <a:chExt cx="1870030" cy="3020977"/>
          </a:xfrm>
        </p:grpSpPr>
        <p:grpSp>
          <p:nvGrpSpPr>
            <p:cNvPr id="11" name="组合 10"/>
            <p:cNvGrpSpPr/>
            <p:nvPr/>
          </p:nvGrpSpPr>
          <p:grpSpPr>
            <a:xfrm>
              <a:off x="1137785" y="1656505"/>
              <a:ext cx="1870030" cy="2314928"/>
              <a:chOff x="1119757" y="1818417"/>
              <a:chExt cx="1870030" cy="2314928"/>
            </a:xfrm>
          </p:grpSpPr>
          <p:pic>
            <p:nvPicPr>
              <p:cNvPr id="15" name="图片 14" descr="F:\喜马拉雅付费栏目相关文档\又到一年入学时  付费资源\又到一年入学时500x500.jpg又到一年入学时500x500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352508" y="1818417"/>
                <a:ext cx="1369695" cy="1369939"/>
              </a:xfrm>
              <a:prstGeom prst="rect">
                <a:avLst/>
              </a:prstGeom>
              <a:solidFill>
                <a:srgbClr val="EF6A54"/>
              </a:solidFill>
              <a:ln w="19050">
                <a:solidFill>
                  <a:srgbClr val="D1662B"/>
                </a:solidFill>
              </a:ln>
            </p:spPr>
          </p:pic>
          <p:grpSp>
            <p:nvGrpSpPr>
              <p:cNvPr id="16" name="组合 15"/>
              <p:cNvGrpSpPr/>
              <p:nvPr/>
            </p:nvGrpSpPr>
            <p:grpSpPr>
              <a:xfrm>
                <a:off x="1119757" y="3287867"/>
                <a:ext cx="1870030" cy="845478"/>
                <a:chOff x="923556" y="1951690"/>
                <a:chExt cx="1870030" cy="845478"/>
              </a:xfrm>
            </p:grpSpPr>
            <p:sp>
              <p:nvSpPr>
                <p:cNvPr id="17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5530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家教指南，解决家长如何引导孩子的问题</a:t>
                  </a:r>
                  <a:endParaRPr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1093101" y="1951690"/>
                  <a:ext cx="1558290" cy="30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90204" pitchFamily="34" charset="0"/>
                      <a:ea typeface="微软雅黑" panose="020B0503020204020204" pitchFamily="34" charset="-122"/>
                      <a:cs typeface="Arial" panose="020B0604020202090204" pitchFamily="34" charset="0"/>
                    </a:rPr>
                    <a:t>又到一年入学时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90204" pitchFamily="34" charset="0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D1662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860577" y="1133052"/>
            <a:ext cx="1918617" cy="3020125"/>
            <a:chOff x="3717290" y="950456"/>
            <a:chExt cx="1918617" cy="3020125"/>
          </a:xfrm>
        </p:grpSpPr>
        <p:grpSp>
          <p:nvGrpSpPr>
            <p:cNvPr id="20" name="组合 19"/>
            <p:cNvGrpSpPr/>
            <p:nvPr/>
          </p:nvGrpSpPr>
          <p:grpSpPr>
            <a:xfrm>
              <a:off x="3717290" y="1662529"/>
              <a:ext cx="1918617" cy="2308052"/>
              <a:chOff x="3699262" y="1824441"/>
              <a:chExt cx="1918617" cy="230805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3773758" y="1824441"/>
                <a:ext cx="1674048" cy="14090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7D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3699262" y="3316351"/>
                <a:ext cx="1918617" cy="816142"/>
                <a:chOff x="3713581" y="3455497"/>
                <a:chExt cx="1918617" cy="816142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3787241" y="3455497"/>
                  <a:ext cx="1723390" cy="30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90204" pitchFamily="34" charset="0"/>
                      <a:ea typeface="微软雅黑" panose="020B0503020204020204" pitchFamily="34" charset="-122"/>
                      <a:cs typeface="Arial" panose="020B0604020202090204" pitchFamily="34" charset="0"/>
                    </a:rPr>
                    <a:t>历史的个性：江湖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90204" pitchFamily="34" charset="0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27" name="矩形 26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18617" cy="5530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汇整118个现代职场的关键智慧，保身上位</a:t>
                  </a:r>
                  <a:endParaRPr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F7D1A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48265" y="1134322"/>
            <a:ext cx="1933540" cy="3035138"/>
            <a:chOff x="6311963" y="950456"/>
            <a:chExt cx="1933540" cy="3035138"/>
          </a:xfrm>
        </p:grpSpPr>
        <p:grpSp>
          <p:nvGrpSpPr>
            <p:cNvPr id="31" name="组合 30"/>
            <p:cNvGrpSpPr/>
            <p:nvPr/>
          </p:nvGrpSpPr>
          <p:grpSpPr>
            <a:xfrm>
              <a:off x="6311963" y="1654980"/>
              <a:ext cx="1933540" cy="2330614"/>
              <a:chOff x="6293935" y="1816892"/>
              <a:chExt cx="1933540" cy="2330614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6375316" y="1816892"/>
                <a:ext cx="1627576" cy="1392866"/>
                <a:chOff x="5879147" y="780734"/>
                <a:chExt cx="1380496" cy="1181416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D166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40" name="图片 39" descr="F:\喜马拉雅付费栏目相关文档\梁启超传 付费资源\梁启超传（上）960.jpg梁启超传（上）960"/>
                <p:cNvPicPr>
                  <a:picLocks noChangeAspect="1"/>
                </p:cNvPicPr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5890458" y="786120"/>
                  <a:ext cx="1368587" cy="1175227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6" name="组合 35"/>
              <p:cNvGrpSpPr/>
              <p:nvPr/>
            </p:nvGrpSpPr>
            <p:grpSpPr>
              <a:xfrm>
                <a:off x="6293935" y="3297900"/>
                <a:ext cx="1933540" cy="849606"/>
                <a:chOff x="923555" y="1936265"/>
                <a:chExt cx="1933540" cy="849606"/>
              </a:xfrm>
            </p:grpSpPr>
            <p:sp>
              <p:nvSpPr>
                <p:cNvPr id="37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5530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清末民初，中国大事，几乎无一不与他有关系</a:t>
                  </a:r>
                  <a:endParaRPr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1018805" y="1936265"/>
                  <a:ext cx="1613535" cy="30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90204" pitchFamily="34" charset="0"/>
                      <a:ea typeface="微软雅黑" panose="020B0503020204020204" pitchFamily="34" charset="-122"/>
                      <a:cs typeface="Arial" panose="020B0604020202090204" pitchFamily="34" charset="0"/>
                    </a:rPr>
                    <a:t>梁启超传【上部】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90204" pitchFamily="34" charset="0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D1662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" name="图片 1" descr="历史的个性：江湖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095" y="1845310"/>
            <a:ext cx="1674495" cy="1409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95" t="730" r="-195" b="-730"/>
          <a:stretch>
            <a:fillRect/>
          </a:stretch>
        </p:blipFill>
        <p:spPr>
          <a:xfrm>
            <a:off x="260985" y="1229360"/>
            <a:ext cx="8462010" cy="36233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60876" y="281884"/>
            <a:ext cx="3004820" cy="547354"/>
            <a:chOff x="3114913" y="1639630"/>
            <a:chExt cx="3004820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648948" y="1825050"/>
              <a:ext cx="2470785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喜马拉雅付费课程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78050" y="1314450"/>
            <a:ext cx="1788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总收益：</a:t>
            </a:r>
            <a:r>
              <a:rPr lang="en-US" altLang="zh-CN"/>
              <a:t>1218</a:t>
            </a:r>
            <a:r>
              <a:rPr lang="zh-CN" altLang="en-US"/>
              <a:t>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4385310" cy="520951"/>
            <a:chOff x="3070882" y="2280410"/>
            <a:chExt cx="4385310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3649367" y="2404235"/>
              <a:ext cx="3806825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喜马拉雅付费课程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13"/>
          <p:cNvSpPr txBox="1"/>
          <p:nvPr/>
        </p:nvSpPr>
        <p:spPr bwMode="auto">
          <a:xfrm>
            <a:off x="2259330" y="2508250"/>
            <a:ext cx="14046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幼小衔接家长全程引导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69330" y="895147"/>
            <a:ext cx="1557910" cy="1247440"/>
            <a:chOff x="2001233" y="935290"/>
            <a:chExt cx="1557910" cy="1247440"/>
          </a:xfrm>
        </p:grpSpPr>
        <p:sp>
          <p:nvSpPr>
            <p:cNvPr id="14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39325" y="935290"/>
              <a:ext cx="1150490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播放量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9369</a:t>
              </a:r>
              <a:endParaRPr lang="en-US" altLang="zh-CN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08321" y="1904503"/>
            <a:ext cx="1542415" cy="1603839"/>
            <a:chOff x="3331334" y="1923691"/>
            <a:chExt cx="1542415" cy="1603839"/>
          </a:xfrm>
        </p:grpSpPr>
        <p:sp>
          <p:nvSpPr>
            <p:cNvPr id="17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95874" y="2559326"/>
              <a:ext cx="777875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完播率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40.64%</a:t>
              </a:r>
              <a:endParaRPr lang="en-US" altLang="zh-CN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0887" y="1926550"/>
            <a:ext cx="1434327" cy="1559746"/>
            <a:chOff x="803900" y="1945738"/>
            <a:chExt cx="1434327" cy="1559746"/>
          </a:xfrm>
        </p:grpSpPr>
        <p:sp>
          <p:nvSpPr>
            <p:cNvPr id="20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3900" y="2494326"/>
              <a:ext cx="666714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订阅数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365</a:t>
              </a:r>
              <a:endParaRPr lang="en-US" altLang="zh-CN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63523" y="3249303"/>
            <a:ext cx="1596491" cy="1238250"/>
            <a:chOff x="1986536" y="3268491"/>
            <a:chExt cx="1596491" cy="1238250"/>
          </a:xfrm>
        </p:grpSpPr>
        <p:sp>
          <p:nvSpPr>
            <p:cNvPr id="23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022096" y="4031126"/>
              <a:ext cx="1524635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收听时间段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点、</a:t>
              </a: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点、</a:t>
              </a: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35" y="1807210"/>
            <a:ext cx="3914775" cy="26803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2165" y="976630"/>
            <a:ext cx="239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上线至今总销量：114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00700" y="1344930"/>
            <a:ext cx="297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音频剪辑总数</a:t>
            </a:r>
            <a:r>
              <a:rPr lang="en-US" altLang="zh-CN"/>
              <a:t>31</a:t>
            </a:r>
            <a:r>
              <a:rPr lang="zh-CN" altLang="en-US"/>
              <a:t>，历时</a:t>
            </a:r>
            <a:r>
              <a:rPr lang="en-US" altLang="zh-CN"/>
              <a:t>15</a:t>
            </a:r>
            <a:r>
              <a:rPr lang="zh-CN" altLang="en-US"/>
              <a:t>天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4254500" cy="520951"/>
            <a:chOff x="3070882" y="2280410"/>
            <a:chExt cx="4254500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3649367" y="2404235"/>
              <a:ext cx="3676015" cy="283210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3.</a:t>
              </a:r>
              <a:r>
                <a:rPr lang="zh-CN" altLang="en-US" sz="14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喜马拉雅付费课程</a:t>
              </a:r>
              <a:endParaRPr lang="en-US" altLang="zh-CN" sz="1200" b="1" kern="1100" spc="150" dirty="0">
                <a:solidFill>
                  <a:srgbClr val="C4B38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13"/>
          <p:cNvSpPr txBox="1"/>
          <p:nvPr/>
        </p:nvSpPr>
        <p:spPr bwMode="auto">
          <a:xfrm>
            <a:off x="2259330" y="2508250"/>
            <a:ext cx="14046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历史的个性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江湖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69330" y="895147"/>
            <a:ext cx="1557910" cy="1247440"/>
            <a:chOff x="2001233" y="935290"/>
            <a:chExt cx="1557910" cy="1247440"/>
          </a:xfrm>
        </p:grpSpPr>
        <p:sp>
          <p:nvSpPr>
            <p:cNvPr id="14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39325" y="935290"/>
              <a:ext cx="1150490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播放量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1084</a:t>
              </a:r>
              <a:endParaRPr lang="en-US" altLang="zh-CN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08321" y="1904503"/>
            <a:ext cx="1542415" cy="1603839"/>
            <a:chOff x="3331334" y="1923691"/>
            <a:chExt cx="1542415" cy="1603839"/>
          </a:xfrm>
        </p:grpSpPr>
        <p:sp>
          <p:nvSpPr>
            <p:cNvPr id="17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95874" y="2559326"/>
              <a:ext cx="777875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完播率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47.7%</a:t>
              </a:r>
              <a:endParaRPr lang="en-US" altLang="zh-CN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0887" y="1926550"/>
            <a:ext cx="1434327" cy="1559746"/>
            <a:chOff x="803900" y="1945738"/>
            <a:chExt cx="1434327" cy="1559746"/>
          </a:xfrm>
        </p:grpSpPr>
        <p:sp>
          <p:nvSpPr>
            <p:cNvPr id="20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3900" y="2494326"/>
              <a:ext cx="666714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订阅数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37</a:t>
              </a:r>
              <a:endParaRPr lang="en-US" altLang="zh-CN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63523" y="3249303"/>
            <a:ext cx="1596491" cy="1238250"/>
            <a:chOff x="1986536" y="3268491"/>
            <a:chExt cx="1596491" cy="1238250"/>
          </a:xfrm>
        </p:grpSpPr>
        <p:sp>
          <p:nvSpPr>
            <p:cNvPr id="23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022096" y="4031126"/>
              <a:ext cx="1524635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b="1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收听时间段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点、</a:t>
              </a:r>
              <a:r>
                <a:rPr lang="en-US" altLang="zh-CN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799455" y="895350"/>
            <a:ext cx="226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上线至今总销量：1</a:t>
            </a:r>
            <a:r>
              <a:rPr lang="en-US" altLang="zh-CN"/>
              <a:t>0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45" y="1622425"/>
            <a:ext cx="3830320" cy="2725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20665" y="1254125"/>
            <a:ext cx="340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预计剪辑音频</a:t>
            </a:r>
            <a:r>
              <a:rPr lang="en-US" altLang="zh-CN"/>
              <a:t>67</a:t>
            </a:r>
            <a:r>
              <a:rPr lang="zh-CN" altLang="en-US"/>
              <a:t>个，专辑更新中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</Words>
  <Application>WPS 演示</Application>
  <PresentationFormat>全屏显示(16:9)</PresentationFormat>
  <Paragraphs>183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方正书宋_GBK</vt:lpstr>
      <vt:lpstr>Wingdings</vt:lpstr>
      <vt:lpstr>方正大黑简体</vt:lpstr>
      <vt:lpstr>Calibri Light</vt:lpstr>
      <vt:lpstr>Adobe Gothic Std B</vt:lpstr>
      <vt:lpstr>微软雅黑</vt:lpstr>
      <vt:lpstr>Calibri</vt:lpstr>
      <vt:lpstr>Helvetica Neue</vt:lpstr>
      <vt:lpstr>宋体</vt:lpstr>
      <vt:lpstr>宋体-简</vt:lpstr>
      <vt:lpstr>苹方-简</vt:lpstr>
      <vt:lpstr>Arial Unicode MS</vt:lpstr>
      <vt:lpstr>华文宋体</vt:lpstr>
      <vt:lpstr>冬青黑体简体中文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huangbo</cp:lastModifiedBy>
  <cp:revision>33</cp:revision>
  <dcterms:created xsi:type="dcterms:W3CDTF">2018-12-25T13:28:17Z</dcterms:created>
  <dcterms:modified xsi:type="dcterms:W3CDTF">2018-12-25T13:28:17Z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2052-2.3.2.774</vt:lpwstr>
  </property>
  <property fmtid="{D5CDD505-2E9C-101B-9397-08002B2CF9AE}" pid="3" name="KSORubyTemplateID">
    <vt:lpwstr>2</vt:lpwstr>
  </property>
</Properties>
</file>